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6" r:id="rId4"/>
    <p:sldId id="267" r:id="rId5"/>
    <p:sldId id="265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88" d="100"/>
          <a:sy n="88" d="100"/>
        </p:scale>
        <p:origin x="2572" y="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n Bondietti" userId="97260fba-787c-415f-95e2-7aa46cf2cd33" providerId="ADAL" clId="{601DC281-EE76-4E9B-AC0A-9FA52018AFA6}"/>
    <pc:docChg chg="modSld">
      <pc:chgData name="Kristen Bondietti" userId="97260fba-787c-415f-95e2-7aa46cf2cd33" providerId="ADAL" clId="{601DC281-EE76-4E9B-AC0A-9FA52018AFA6}" dt="2025-10-28T05:02:58.563" v="1" actId="20577"/>
      <pc:docMkLst>
        <pc:docMk/>
      </pc:docMkLst>
      <pc:sldChg chg="modSp mod">
        <pc:chgData name="Kristen Bondietti" userId="97260fba-787c-415f-95e2-7aa46cf2cd33" providerId="ADAL" clId="{601DC281-EE76-4E9B-AC0A-9FA52018AFA6}" dt="2025-10-28T05:02:58.563" v="1" actId="20577"/>
        <pc:sldMkLst>
          <pc:docMk/>
          <pc:sldMk cId="3744185327" sldId="268"/>
        </pc:sldMkLst>
        <pc:spChg chg="mod">
          <ac:chgData name="Kristen Bondietti" userId="97260fba-787c-415f-95e2-7aa46cf2cd33" providerId="ADAL" clId="{601DC281-EE76-4E9B-AC0A-9FA52018AFA6}" dt="2025-10-28T05:02:58.563" v="1" actId="20577"/>
          <ac:spMkLst>
            <pc:docMk/>
            <pc:sldMk cId="3744185327" sldId="268"/>
            <ac:spMk id="3" creationId="{42F23DB4-DB70-1D51-C499-B541A7CD99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BEF0A-0F36-439C-806F-E9680D6ABF6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0076E-4BCE-45D6-A7ED-AC0EADE67D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858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0076E-4BCE-45D6-A7ED-AC0EADE67DC8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4158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0076E-4BCE-45D6-A7ED-AC0EADE67DC8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3698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0076E-4BCE-45D6-A7ED-AC0EADE67DC8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3153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0076E-4BCE-45D6-A7ED-AC0EADE67DC8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5590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0076E-4BCE-45D6-A7ED-AC0EADE67DC8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8749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0076E-4BCE-45D6-A7ED-AC0EADE67DC8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6754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4AE6C-074E-0BFC-0D9C-FD30C0878C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D7606-A110-7E1A-D133-64610025F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20F34-B464-5C64-DF73-C7686E6F2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87B0D-C069-D8C1-FC28-A77F20F95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28ADF-62C4-1C33-5CE1-2763BD1EA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0794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EF18-7746-A189-A4D9-9AFC07600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59900-093E-A566-E0FA-3680C1DC3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2F5F9-F1A9-FF12-0B2F-A558A0B7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0653-3EC0-262C-74DE-798CD8562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69D91-59C0-FE01-1A4F-44599A2AF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452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8C7721-FBF7-CBBA-27D2-FF4009EE7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894B9-0C05-6AAF-E60B-55167EAF4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5DE05-D332-A442-D712-A4CFC5595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A0841-D10F-514F-2EA8-0737779E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DA308-669A-DA8E-3CEF-60664AA7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4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05FF6-883E-8DBA-8E88-6DBD34D3E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E8A65-889D-C9D3-502E-44AA4AE87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09F83-A349-E468-1088-37145B480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02993-6A59-6795-2D53-0CE9A301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B10E2-1162-8D09-D0AA-9EDA8AD96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92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A2CA-F014-4C20-2E03-020BB8350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AF8DD-4AA5-0483-3CE8-03AC64DA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72137-69B8-5EDF-2F3D-D5F153634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B12C3-10D9-CB89-CC3C-421A5AF0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7EBC8-28F8-A9D6-A815-8EA871A73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791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004F-0BDA-E267-10BB-1BF659DB4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DF5CD-F2FD-3B7B-E0F6-87C78DE49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07B753-211A-98BC-BA46-4CA80B13F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87481-89CD-F4FE-59AA-ABA873577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F8BBE-B374-8409-AC0D-538AE5DAF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4F1F9-187C-F20C-9445-1EBB3C09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889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5A2DD-EE3B-7748-DBCB-7B645CDCF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8854-4F5E-0BF3-3379-E1250D148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84342-5DDD-79B3-2B94-3AB32885E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64973-2760-84B1-91D9-A58BFA5F2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6CC37A-ADEC-CD46-44A2-FF7A1D1EE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DE4C9D-2668-AB65-5EEE-ABA2CDF34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058BCE-4B5F-7715-07B1-BF5F7E81D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B68611-D283-4C06-26FC-4B3A3916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5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C853-5281-8ADF-B73C-96B1D168A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88DECD-DAF4-1791-81A6-67E01DB1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5C407-31D2-66F8-AE4B-ABE7D8794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A6F8B5-A978-3972-908F-FAD06D84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845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D81834-7905-30D3-57BF-FA52F780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54A13-AC3C-7D51-1CDC-E4DB6FA3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524A8-FC45-202F-3676-9601AEAC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55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4AF2-9200-A5FA-83DC-DC2A9FE0B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0FCEC-7BB5-A546-E524-8AA52309B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E96FE-AC5B-2038-ED96-E0968D8E4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5FF66-C953-2EA2-FA79-01B65ED9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413DF-88B3-8CFC-576D-E3726EFE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D4D31-7A76-18B3-4B56-F423BB60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36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F3D5-9135-1794-B33D-F85DCF194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137847-B842-259C-194C-73E098384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683A1D-F0B1-FC40-3D32-ED7DEC767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0F5F0-E7A1-C755-5EBB-BAD2438E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2968C-CF5C-9A64-B6CB-71691581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EF946-51AA-0172-0685-340BFAC3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98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D22E4A-8675-A299-3ACB-0557A7C25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2E5B3-AF66-67C4-FD81-BA4DD8125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17D09-A842-8F81-5FE3-0C4BCB16D7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CB44DC-720D-4727-816D-1C710876FD0A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FC0D4-BA18-5752-6EF7-72551FC51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050C3-2E60-60B1-F7BB-2361C6A46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F0C37C-CD27-4670-BFA6-6BED25D766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596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F31F58-4B07-37A7-7EA0-5348C981CC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989" y="636125"/>
            <a:ext cx="4851251" cy="1431120"/>
          </a:xfrm>
          <a:prstGeom prst="rect">
            <a:avLst/>
          </a:prstGeom>
          <a:noFill/>
        </p:spPr>
      </p:pic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E738B3-A04E-88E3-DB39-57F12E087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346843"/>
            <a:ext cx="10632427" cy="1817653"/>
          </a:xfrm>
        </p:spPr>
        <p:txBody>
          <a:bodyPr anchor="b">
            <a:normAutofit/>
          </a:bodyPr>
          <a:lstStyle/>
          <a:p>
            <a:pPr algn="l"/>
            <a:r>
              <a:rPr lang="en-AU" dirty="0"/>
              <a:t>Mutual Recognition Agreements </a:t>
            </a:r>
            <a:r>
              <a:rPr lang="en-AU" sz="4800" dirty="0"/>
              <a:t>Facilitating Professional Mobility</a:t>
            </a:r>
            <a:endParaRPr lang="en-GB" sz="48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2D0FA6E-DC25-C57E-3E53-E35BC135BE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81275" y="4582124"/>
            <a:ext cx="79413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International Regulation Roundtable 29-30 April 2025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National Council of Architectural Registration Boards (NCARB)</a:t>
            </a:r>
            <a:endParaRPr kumimoji="0" lang="en-US" altLang="en-US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F937744-0FC8-AE32-FC9E-D29F14752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773" y="5513527"/>
            <a:ext cx="26341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>
                <a:solidFill>
                  <a:srgbClr val="333333"/>
                </a:solidFill>
                <a:latin typeface="Open Sans SemiBold" panose="020F0502020204030204" pitchFamily="34" charset="0"/>
                <a:ea typeface="Open Sans SemiBold" panose="020F0502020204030204" pitchFamily="34" charset="0"/>
                <a:cs typeface="Open Sans SemiBold" panose="020F0502020204030204" pitchFamily="34" charset="0"/>
              </a:rPr>
              <a:t>Arjuna Nadaraja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>
                <a:solidFill>
                  <a:srgbClr val="333333"/>
                </a:solidFill>
                <a:latin typeface="Open Sans SemiBold" panose="020F0502020204030204" pitchFamily="34" charset="0"/>
                <a:ea typeface="Open Sans SemiBold" panose="020F0502020204030204" pitchFamily="34" charset="0"/>
                <a:cs typeface="Open Sans SemiBold" panose="020F0502020204030204" pitchFamily="34" charset="0"/>
              </a:rPr>
              <a:t>Chair, AusPECC</a:t>
            </a:r>
          </a:p>
        </p:txBody>
      </p:sp>
    </p:spTree>
    <p:extLst>
      <p:ext uri="{BB962C8B-B14F-4D97-AF65-F5344CB8AC3E}">
        <p14:creationId xmlns:p14="http://schemas.microsoft.com/office/powerpoint/2010/main" val="352578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CB07DD-0380-E4A9-C152-C228179B9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589DA4-4BB2-7ED0-7A96-6E8E550FB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34697A8A-DC0D-350C-8BF9-ABCB038AD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C0CEF2B-AA72-99AC-DAFB-A8AF744B4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0B104C-B8AE-244B-4254-C11C09FCD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629" y="802981"/>
            <a:ext cx="7427316" cy="806823"/>
          </a:xfrm>
        </p:spPr>
        <p:txBody>
          <a:bodyPr>
            <a:normAutofit fontScale="90000"/>
          </a:bodyPr>
          <a:lstStyle/>
          <a:p>
            <a:r>
              <a:rPr lang="en-AU" sz="6000" dirty="0">
                <a:latin typeface="Aptos Serif" panose="020B0502040204020203" pitchFamily="18" charset="0"/>
                <a:cs typeface="Aptos Serif" panose="020B0502040204020203" pitchFamily="18" charset="0"/>
              </a:rPr>
              <a:t>MRAs – Introduction</a:t>
            </a:r>
            <a:endParaRPr lang="en-GB" sz="6000" dirty="0">
              <a:latin typeface="Aptos Serif" panose="020B0502040204020203" pitchFamily="18" charset="0"/>
              <a:cs typeface="Aptos Serif" panose="020B05020402040202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1F27DE-B32C-FF69-DD21-F97F072606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3087" y="140043"/>
            <a:ext cx="2945929" cy="869049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5ECE8-D637-E174-52D8-DA7793520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32" y="1873167"/>
            <a:ext cx="10292217" cy="4181852"/>
          </a:xfrm>
        </p:spPr>
        <p:txBody>
          <a:bodyPr anchor="t"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are they?</a:t>
            </a:r>
          </a:p>
          <a:p>
            <a:pPr lvl="1">
              <a:spcBef>
                <a:spcPts val="6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arrangements between accreditation/licensing bodies (regulators)</a:t>
            </a:r>
          </a:p>
          <a:p>
            <a:pPr lvl="1">
              <a:spcBef>
                <a:spcPts val="6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provides pathway for foreign/interstate professionals to gain license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past </a:t>
            </a:r>
          </a:p>
          <a:p>
            <a:pPr lvl="1">
              <a:spcBef>
                <a:spcPts val="6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focus on migration</a:t>
            </a:r>
          </a:p>
          <a:p>
            <a:pPr lvl="1">
              <a:spcBef>
                <a:spcPts val="6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greater focus on equivalence of academic qualification 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Current trend</a:t>
            </a:r>
          </a:p>
          <a:p>
            <a:pPr lvl="1">
              <a:spcBef>
                <a:spcPts val="6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focus on temporary movement (trade) as well as migration</a:t>
            </a:r>
          </a:p>
          <a:p>
            <a:pPr lvl="1">
              <a:spcBef>
                <a:spcPts val="6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trend towards competency-based assessment</a:t>
            </a:r>
          </a:p>
        </p:txBody>
      </p:sp>
    </p:spTree>
    <p:extLst>
      <p:ext uri="{BB962C8B-B14F-4D97-AF65-F5344CB8AC3E}">
        <p14:creationId xmlns:p14="http://schemas.microsoft.com/office/powerpoint/2010/main" val="345906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C1253A-AB9E-7097-6F9A-7CB606D98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17A4C1D-CEDE-BC3D-7020-B8DE5D919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CD264089-C882-EBCD-F6CC-5638019CB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10F4D5F-80A0-6E32-BF7B-A58092C7CA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C29859-7A18-0881-19D6-AB4FAF4DD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629" y="958586"/>
            <a:ext cx="7427316" cy="806823"/>
          </a:xfrm>
        </p:spPr>
        <p:txBody>
          <a:bodyPr>
            <a:normAutofit fontScale="90000"/>
          </a:bodyPr>
          <a:lstStyle/>
          <a:p>
            <a:r>
              <a:rPr lang="en-AU" sz="6000" dirty="0">
                <a:latin typeface="Aptos Serif" panose="020B0502040204020203" pitchFamily="18" charset="0"/>
                <a:cs typeface="Aptos Serif" panose="020B0502040204020203" pitchFamily="18" charset="0"/>
              </a:rPr>
              <a:t>MRAs – Benefits</a:t>
            </a:r>
            <a:endParaRPr lang="en-GB" sz="6000" dirty="0">
              <a:latin typeface="Aptos Serif" panose="020B0502040204020203" pitchFamily="18" charset="0"/>
              <a:cs typeface="Aptos Serif" panose="020B05020402040202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F94648-266A-4A63-1038-12321B3B30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3087" y="140043"/>
            <a:ext cx="2945929" cy="869049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4B946-A886-5D02-1CF6-93BC87A99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32" y="1913324"/>
            <a:ext cx="10562402" cy="4141695"/>
          </a:xfrm>
        </p:spPr>
        <p:txBody>
          <a:bodyPr anchor="t"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Benefits to:</a:t>
            </a:r>
          </a:p>
          <a:p>
            <a:pPr lvl="1">
              <a:spcBef>
                <a:spcPts val="120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individual professionals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 seamless, fast accreditation process</a:t>
            </a:r>
          </a:p>
          <a:p>
            <a:pPr lvl="1">
              <a:spcBef>
                <a:spcPts val="120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professional services firms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 facilitates mobility of staff and improves capacity to provide multijurisdictional services teams</a:t>
            </a:r>
          </a:p>
          <a:p>
            <a:pPr lvl="1">
              <a:spcBef>
                <a:spcPts val="120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consumers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lower costs; domestic standards assured</a:t>
            </a:r>
          </a:p>
          <a:p>
            <a:pPr lvl="1">
              <a:spcBef>
                <a:spcPts val="120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regulators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upholds domestic standards; builds trust across jurisdictions; exchange of best practice</a:t>
            </a:r>
          </a:p>
          <a:p>
            <a:pPr lvl="1">
              <a:spcBef>
                <a:spcPts val="120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boosts two-way trade; reduces risk and attracts investment.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GB" b="1" dirty="0">
                <a:latin typeface="Bradley Hand ITC" panose="03070402050302030203" pitchFamily="66" charset="0"/>
                <a:cs typeface="Arial" panose="020B0604020202020204" pitchFamily="34" charset="0"/>
              </a:rPr>
              <a:t>benefits are mutual </a:t>
            </a:r>
          </a:p>
          <a:p>
            <a:pPr lvl="1">
              <a:spcBef>
                <a:spcPts val="600"/>
              </a:spcBef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0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17565B-D757-75CF-704A-E29635E88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52A0491F-F321-6645-9CFB-05A6981E7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C5078D43-E5B1-E518-CD7B-0544F2F1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FC76D1-965C-50BC-296A-CE2EB0A9B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34DE1C-CB14-898B-7426-2B98FB257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99" y="958586"/>
            <a:ext cx="7950788" cy="806823"/>
          </a:xfrm>
        </p:spPr>
        <p:txBody>
          <a:bodyPr>
            <a:normAutofit fontScale="90000"/>
          </a:bodyPr>
          <a:lstStyle/>
          <a:p>
            <a:r>
              <a:rPr lang="en-AU" sz="6000" dirty="0">
                <a:latin typeface="Aptos Serif" panose="020B0502040204020203" pitchFamily="18" charset="0"/>
                <a:cs typeface="Aptos Serif" panose="020B0502040204020203" pitchFamily="18" charset="0"/>
              </a:rPr>
              <a:t>MRAs – Benefits </a:t>
            </a:r>
            <a:r>
              <a:rPr lang="en-AU" dirty="0">
                <a:latin typeface="Aptos Serif" panose="020B0502040204020203" pitchFamily="18" charset="0"/>
                <a:cs typeface="Aptos Serif" panose="020B0502040204020203" pitchFamily="18" charset="0"/>
              </a:rPr>
              <a:t>(continued)</a:t>
            </a:r>
            <a:endParaRPr lang="en-GB" dirty="0">
              <a:latin typeface="Aptos Serif" panose="020B0502040204020203" pitchFamily="18" charset="0"/>
              <a:cs typeface="Aptos Serif" panose="020B05020402040202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1AC2F9-9C59-1FA6-4ED1-B8797B4FF0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3087" y="140043"/>
            <a:ext cx="2945929" cy="869049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6B3E0-17FB-7323-2D58-09B983DF9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32" y="2093036"/>
            <a:ext cx="10562402" cy="3961983"/>
          </a:xfrm>
        </p:spPr>
        <p:txBody>
          <a:bodyPr anchor="t"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Relationship with trade agreements</a:t>
            </a:r>
          </a:p>
          <a:p>
            <a:pPr lvl="1">
              <a:spcBef>
                <a:spcPts val="120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filling a gap in trade agreements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 MRAs better enable professionals and professional services firms gain from market access commitments in trade agreements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Enables the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international competitiveness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domestic professions</a:t>
            </a:r>
          </a:p>
          <a:p>
            <a:pPr lvl="1"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seamless two-way movement of professional services providers</a:t>
            </a:r>
          </a:p>
          <a:p>
            <a:pPr lvl="1">
              <a:spcBef>
                <a:spcPts val="600"/>
              </a:spcBef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411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C9A68D-6374-9EA4-BB9A-B130D98D6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5995CFA-EE04-3755-691E-C43E3415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0CBE4584-B309-A0B2-E878-770609939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9C16B1F-9AFE-69E7-21AB-0C45DE925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14EE20-2315-F206-BC3E-53BD7AEB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787" y="623275"/>
            <a:ext cx="7427316" cy="947388"/>
          </a:xfrm>
        </p:spPr>
        <p:txBody>
          <a:bodyPr>
            <a:normAutofit/>
          </a:bodyPr>
          <a:lstStyle/>
          <a:p>
            <a:r>
              <a:rPr lang="en-AU" sz="6000" dirty="0">
                <a:latin typeface="Aptos Serif" panose="020B0502040204020203" pitchFamily="18" charset="0"/>
                <a:cs typeface="Aptos Serif" panose="020B0502040204020203" pitchFamily="18" charset="0"/>
              </a:rPr>
              <a:t>MRAs – Summary</a:t>
            </a:r>
            <a:endParaRPr lang="en-GB" sz="6000" dirty="0">
              <a:latin typeface="Aptos Serif" panose="020B0502040204020203" pitchFamily="18" charset="0"/>
              <a:cs typeface="Aptos Serif" panose="020B05020402040202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12C2DC-90E3-ECCC-6889-6B09311A69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3087" y="140043"/>
            <a:ext cx="2945929" cy="869049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56DAC-F627-EA31-5970-B68B30352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73" y="1632367"/>
            <a:ext cx="10292217" cy="4476440"/>
          </a:xfrm>
        </p:spPr>
        <p:txBody>
          <a:bodyPr anchor="t">
            <a:no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Arrangements or agreements between accreditation/licensing bodies (regulators) – trust is a key element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Trend towards competency-based assessment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Benefits to individual professionals, firms, consumers, economy and regulators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Fills gap in trade agreements – call on regulators to negotiate MRAs or similar arrangements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Facilitates international competitiveness</a:t>
            </a:r>
          </a:p>
          <a:p>
            <a:pPr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Benefits are mutual</a:t>
            </a:r>
          </a:p>
        </p:txBody>
      </p:sp>
    </p:spTree>
    <p:extLst>
      <p:ext uri="{BB962C8B-B14F-4D97-AF65-F5344CB8AC3E}">
        <p14:creationId xmlns:p14="http://schemas.microsoft.com/office/powerpoint/2010/main" val="2967387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E943D9-5E8C-5F43-EBF3-942A0BE98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4C79E60A-6C71-360E-7E7E-84E2D1E6A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8CD01EFC-917D-EED3-B933-25E5A4945F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6E977-DB28-9707-BF10-AE066FE0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37FFA0-09B7-3455-C9DC-6CCC63FEB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5533" y="1149135"/>
            <a:ext cx="7684033" cy="869050"/>
          </a:xfrm>
        </p:spPr>
        <p:txBody>
          <a:bodyPr>
            <a:normAutofit fontScale="90000"/>
          </a:bodyPr>
          <a:lstStyle/>
          <a:p>
            <a:pPr algn="ctr"/>
            <a:r>
              <a:rPr lang="en-AU" sz="6000" dirty="0">
                <a:latin typeface="Aptos Serif" panose="020B0502040204020203" pitchFamily="18" charset="0"/>
                <a:cs typeface="Aptos Serif" panose="020B0502040204020203" pitchFamily="18" charset="0"/>
              </a:rPr>
              <a:t>Thank you</a:t>
            </a:r>
            <a:endParaRPr lang="en-GB" sz="6000" dirty="0">
              <a:latin typeface="Aptos Serif" panose="020B0502040204020203" pitchFamily="18" charset="0"/>
              <a:cs typeface="Aptos Serif" panose="020B05020402040202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F7C284-E572-F537-5CE2-F1EB2AA153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3087" y="140043"/>
            <a:ext cx="2945929" cy="869049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23DB4-DB70-1D51-C499-B541A7CD9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9321" y="2481944"/>
            <a:ext cx="7630245" cy="2727832"/>
          </a:xfrm>
        </p:spPr>
        <p:txBody>
          <a:bodyPr anchor="t">
            <a:no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Arjuna Nadaraja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Chair, Australian Pacific Economic Cooperation Committee (AusPECC)</a:t>
            </a:r>
          </a:p>
          <a:p>
            <a:pPr marL="0" indent="0" algn="ctr">
              <a:spcBef>
                <a:spcPts val="1200"/>
              </a:spcBef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185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3765B55FF84F4DA45C2953BD077768" ma:contentTypeVersion="11" ma:contentTypeDescription="Create a new document." ma:contentTypeScope="" ma:versionID="a800c44397f7e6ddb695b6a034502896">
  <xsd:schema xmlns:xsd="http://www.w3.org/2001/XMLSchema" xmlns:xs="http://www.w3.org/2001/XMLSchema" xmlns:p="http://schemas.microsoft.com/office/2006/metadata/properties" xmlns:ns2="7102bc0b-9ff3-435d-a62b-0e53ce3525f7" xmlns:ns3="6510e0f5-bb5a-4665-9bdb-f2437a31ca6d" targetNamespace="http://schemas.microsoft.com/office/2006/metadata/properties" ma:root="true" ma:fieldsID="5f1ec1dd11d4c2245d45683ffde89f5a" ns2:_="" ns3:_="">
    <xsd:import namespace="7102bc0b-9ff3-435d-a62b-0e53ce3525f7"/>
    <xsd:import namespace="6510e0f5-bb5a-4665-9bdb-f2437a31ca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02bc0b-9ff3-435d-a62b-0e53ce3525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921d02d-b337-4ce5-bd1c-22d9132a6b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10e0f5-bb5a-4665-9bdb-f2437a31ca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eb557fb-06ea-493e-a41f-a87dc78d7617}" ma:internalName="TaxCatchAll" ma:showField="CatchAllData" ma:web="6510e0f5-bb5a-4665-9bdb-f2437a31ca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02bc0b-9ff3-435d-a62b-0e53ce3525f7">
      <Terms xmlns="http://schemas.microsoft.com/office/infopath/2007/PartnerControls"/>
    </lcf76f155ced4ddcb4097134ff3c332f>
    <TaxCatchAll xmlns="6510e0f5-bb5a-4665-9bdb-f2437a31ca6d" xsi:nil="true"/>
  </documentManagement>
</p:properties>
</file>

<file path=customXml/itemProps1.xml><?xml version="1.0" encoding="utf-8"?>
<ds:datastoreItem xmlns:ds="http://schemas.openxmlformats.org/officeDocument/2006/customXml" ds:itemID="{9571F4B5-26C1-4DE5-9E6C-64E40EF0DC51}"/>
</file>

<file path=customXml/itemProps2.xml><?xml version="1.0" encoding="utf-8"?>
<ds:datastoreItem xmlns:ds="http://schemas.openxmlformats.org/officeDocument/2006/customXml" ds:itemID="{C7B21774-8C7A-41CF-BBB6-D461E8764E08}"/>
</file>

<file path=customXml/itemProps3.xml><?xml version="1.0" encoding="utf-8"?>
<ds:datastoreItem xmlns:ds="http://schemas.openxmlformats.org/officeDocument/2006/customXml" ds:itemID="{893FE7DA-0C28-4BA8-9F39-88804F08C085}"/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273</Words>
  <Application>Microsoft Office PowerPoint</Application>
  <PresentationFormat>Widescreen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Aptos Serif</vt:lpstr>
      <vt:lpstr>Arial</vt:lpstr>
      <vt:lpstr>Bradley Hand ITC</vt:lpstr>
      <vt:lpstr>Open Sans SemiBold</vt:lpstr>
      <vt:lpstr>Segoe UI</vt:lpstr>
      <vt:lpstr>Office Theme</vt:lpstr>
      <vt:lpstr>Mutual Recognition Agreements Facilitating Professional Mobility</vt:lpstr>
      <vt:lpstr>MRAs – Introduction</vt:lpstr>
      <vt:lpstr>MRAs – Benefits</vt:lpstr>
      <vt:lpstr>MRAs – Benefits (continued)</vt:lpstr>
      <vt:lpstr>MRAs – Summary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Arjuna Nadaraja</dc:creator>
  <cp:lastModifiedBy>Kristen Bondietti</cp:lastModifiedBy>
  <cp:revision>2</cp:revision>
  <dcterms:created xsi:type="dcterms:W3CDTF">2025-04-27T06:28:00Z</dcterms:created>
  <dcterms:modified xsi:type="dcterms:W3CDTF">2025-10-28T05:03:05Z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0x0101001F3765B55FF84F4DA45C2953BD077768</vt:lpwstr>
  </property>
</Properties>
</file>